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70" r:id="rId2"/>
    <p:sldId id="271" r:id="rId3"/>
    <p:sldId id="272" r:id="rId4"/>
    <p:sldId id="275" r:id="rId5"/>
    <p:sldId id="276" r:id="rId6"/>
    <p:sldId id="273" r:id="rId7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84CCC99C-FD94-4AF7-B2EF-B601D518EE77}"/>
    <pc:docChg chg="addSld modSld">
      <pc:chgData name="Adrienne Shnier" userId="bb63993e463882db" providerId="LiveId" clId="{84CCC99C-FD94-4AF7-B2EF-B601D518EE77}" dt="2021-05-09T21:46:17.897" v="7" actId="20577"/>
      <pc:docMkLst>
        <pc:docMk/>
      </pc:docMkLst>
      <pc:sldChg chg="modSp mod">
        <pc:chgData name="Adrienne Shnier" userId="bb63993e463882db" providerId="LiveId" clId="{84CCC99C-FD94-4AF7-B2EF-B601D518EE77}" dt="2021-05-09T21:46:17.897" v="7" actId="20577"/>
        <pc:sldMkLst>
          <pc:docMk/>
          <pc:sldMk cId="288708291" sldId="269"/>
        </pc:sldMkLst>
        <pc:spChg chg="mod">
          <ac:chgData name="Adrienne Shnier" userId="bb63993e463882db" providerId="LiveId" clId="{84CCC99C-FD94-4AF7-B2EF-B601D518EE77}" dt="2021-05-09T21:46:17.897" v="7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add">
        <pc:chgData name="Adrienne Shnier" userId="bb63993e463882db" providerId="LiveId" clId="{84CCC99C-FD94-4AF7-B2EF-B601D518EE77}" dt="2021-05-09T18:13:15.330" v="0"/>
        <pc:sldMkLst>
          <pc:docMk/>
          <pc:sldMk cId="850921250" sldId="304"/>
        </pc:sldMkLst>
      </pc:sldChg>
    </pc:docChg>
  </pc:docChgLst>
  <pc:docChgLst>
    <pc:chgData name="Adrienne Shnier" userId="bb63993e463882db" providerId="LiveId" clId="{42C24C1B-786F-4EA5-9AA9-40337399FA5D}"/>
    <pc:docChg chg="undo custSel delSld modSld sldOrd">
      <pc:chgData name="Adrienne Shnier" userId="bb63993e463882db" providerId="LiveId" clId="{42C24C1B-786F-4EA5-9AA9-40337399FA5D}" dt="2021-06-13T18:20:24.311" v="2739" actId="47"/>
      <pc:docMkLst>
        <pc:docMk/>
      </pc:docMkLst>
      <pc:sldChg chg="delSp modSp mod">
        <pc:chgData name="Adrienne Shnier" userId="bb63993e463882db" providerId="LiveId" clId="{42C24C1B-786F-4EA5-9AA9-40337399FA5D}" dt="2021-06-13T18:04:29.416" v="376" actId="122"/>
        <pc:sldMkLst>
          <pc:docMk/>
          <pc:sldMk cId="846953034" sldId="270"/>
        </pc:sldMkLst>
        <pc:spChg chg="del">
          <ac:chgData name="Adrienne Shnier" userId="bb63993e463882db" providerId="LiveId" clId="{42C24C1B-786F-4EA5-9AA9-40337399FA5D}" dt="2021-06-13T18:04:20.412" v="374" actId="478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42C24C1B-786F-4EA5-9AA9-40337399FA5D}" dt="2021-06-13T18:04:29.416" v="376" actId="122"/>
          <ac:spMkLst>
            <pc:docMk/>
            <pc:sldMk cId="846953034" sldId="27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42C24C1B-786F-4EA5-9AA9-40337399FA5D}" dt="2021-06-13T18:09:21.660" v="1104" actId="20577"/>
        <pc:sldMkLst>
          <pc:docMk/>
          <pc:sldMk cId="365425026" sldId="271"/>
        </pc:sldMkLst>
        <pc:spChg chg="mod">
          <ac:chgData name="Adrienne Shnier" userId="bb63993e463882db" providerId="LiveId" clId="{42C24C1B-786F-4EA5-9AA9-40337399FA5D}" dt="2021-06-13T18:09:21.660" v="1104" actId="20577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42C24C1B-786F-4EA5-9AA9-40337399FA5D}" dt="2021-06-13T18:04:53.251" v="426" actId="404"/>
          <ac:spMkLst>
            <pc:docMk/>
            <pc:sldMk cId="365425026" sldId="27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42C24C1B-786F-4EA5-9AA9-40337399FA5D}" dt="2021-06-13T18:17:01.623" v="2652" actId="20577"/>
        <pc:sldMkLst>
          <pc:docMk/>
          <pc:sldMk cId="3214987176" sldId="272"/>
        </pc:sldMkLst>
        <pc:spChg chg="mod">
          <ac:chgData name="Adrienne Shnier" userId="bb63993e463882db" providerId="LiveId" clId="{42C24C1B-786F-4EA5-9AA9-40337399FA5D}" dt="2021-06-13T18:17:01.623" v="2652" actId="20577"/>
          <ac:spMkLst>
            <pc:docMk/>
            <pc:sldMk cId="3214987176" sldId="272"/>
            <ac:spMk id="2" creationId="{00000000-0000-0000-0000-000000000000}"/>
          </ac:spMkLst>
        </pc:spChg>
        <pc:spChg chg="mod">
          <ac:chgData name="Adrienne Shnier" userId="bb63993e463882db" providerId="LiveId" clId="{42C24C1B-786F-4EA5-9AA9-40337399FA5D}" dt="2021-06-13T18:09:56.081" v="1155" actId="404"/>
          <ac:spMkLst>
            <pc:docMk/>
            <pc:sldMk cId="3214987176" sldId="27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42C24C1B-786F-4EA5-9AA9-40337399FA5D}" dt="2021-06-13T18:02:50.908" v="373" actId="20578"/>
        <pc:sldMkLst>
          <pc:docMk/>
          <pc:sldMk cId="3493252159" sldId="273"/>
        </pc:sldMkLst>
        <pc:spChg chg="mod">
          <ac:chgData name="Adrienne Shnier" userId="bb63993e463882db" providerId="LiveId" clId="{42C24C1B-786F-4EA5-9AA9-40337399FA5D}" dt="2021-06-13T18:02:50.908" v="373" actId="20578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42C24C1B-786F-4EA5-9AA9-40337399FA5D}" dt="2021-06-13T17:51:08.233" v="46" actId="20577"/>
          <ac:spMkLst>
            <pc:docMk/>
            <pc:sldMk cId="3493252159" sldId="273"/>
            <ac:spMk id="3" creationId="{00000000-0000-0000-0000-000000000000}"/>
          </ac:spMkLst>
        </pc:spChg>
      </pc:sldChg>
      <pc:sldChg chg="modSp mod ord">
        <pc:chgData name="Adrienne Shnier" userId="bb63993e463882db" providerId="LiveId" clId="{42C24C1B-786F-4EA5-9AA9-40337399FA5D}" dt="2021-06-13T18:19:29.001" v="2723" actId="20577"/>
        <pc:sldMkLst>
          <pc:docMk/>
          <pc:sldMk cId="3541759439" sldId="275"/>
        </pc:sldMkLst>
        <pc:spChg chg="mod">
          <ac:chgData name="Adrienne Shnier" userId="bb63993e463882db" providerId="LiveId" clId="{42C24C1B-786F-4EA5-9AA9-40337399FA5D}" dt="2021-06-13T18:19:29.001" v="2723" actId="20577"/>
          <ac:spMkLst>
            <pc:docMk/>
            <pc:sldMk cId="3541759439" sldId="275"/>
            <ac:spMk id="2" creationId="{00000000-0000-0000-0000-000000000000}"/>
          </ac:spMkLst>
        </pc:spChg>
        <pc:spChg chg="mod">
          <ac:chgData name="Adrienne Shnier" userId="bb63993e463882db" providerId="LiveId" clId="{42C24C1B-786F-4EA5-9AA9-40337399FA5D}" dt="2021-06-13T18:12:11.427" v="1640" actId="404"/>
          <ac:spMkLst>
            <pc:docMk/>
            <pc:sldMk cId="3541759439" sldId="275"/>
            <ac:spMk id="3" creationId="{00000000-0000-0000-0000-000000000000}"/>
          </ac:spMkLst>
        </pc:spChg>
      </pc:sldChg>
      <pc:sldChg chg="modSp mod ord">
        <pc:chgData name="Adrienne Shnier" userId="bb63993e463882db" providerId="LiveId" clId="{42C24C1B-786F-4EA5-9AA9-40337399FA5D}" dt="2021-06-13T18:16:04.425" v="2626" actId="20577"/>
        <pc:sldMkLst>
          <pc:docMk/>
          <pc:sldMk cId="2623306232" sldId="276"/>
        </pc:sldMkLst>
        <pc:spChg chg="mod">
          <ac:chgData name="Adrienne Shnier" userId="bb63993e463882db" providerId="LiveId" clId="{42C24C1B-786F-4EA5-9AA9-40337399FA5D}" dt="2021-06-13T18:16:04.425" v="2626" actId="20577"/>
          <ac:spMkLst>
            <pc:docMk/>
            <pc:sldMk cId="2623306232" sldId="276"/>
            <ac:spMk id="2" creationId="{00000000-0000-0000-0000-000000000000}"/>
          </ac:spMkLst>
        </pc:spChg>
        <pc:spChg chg="mod">
          <ac:chgData name="Adrienne Shnier" userId="bb63993e463882db" providerId="LiveId" clId="{42C24C1B-786F-4EA5-9AA9-40337399FA5D}" dt="2021-06-13T18:14:29.144" v="2263" actId="20577"/>
          <ac:spMkLst>
            <pc:docMk/>
            <pc:sldMk cId="2623306232" sldId="276"/>
            <ac:spMk id="3" creationId="{00000000-0000-0000-0000-000000000000}"/>
          </ac:spMkLst>
        </pc:spChg>
      </pc:sldChg>
      <pc:sldChg chg="del">
        <pc:chgData name="Adrienne Shnier" userId="bb63993e463882db" providerId="LiveId" clId="{42C24C1B-786F-4EA5-9AA9-40337399FA5D}" dt="2021-06-13T18:20:18.444" v="2724" actId="47"/>
        <pc:sldMkLst>
          <pc:docMk/>
          <pc:sldMk cId="885131210" sldId="277"/>
        </pc:sldMkLst>
      </pc:sldChg>
      <pc:sldChg chg="del">
        <pc:chgData name="Adrienne Shnier" userId="bb63993e463882db" providerId="LiveId" clId="{42C24C1B-786F-4EA5-9AA9-40337399FA5D}" dt="2021-06-13T18:20:18.990" v="2725" actId="47"/>
        <pc:sldMkLst>
          <pc:docMk/>
          <pc:sldMk cId="3563190468" sldId="278"/>
        </pc:sldMkLst>
      </pc:sldChg>
      <pc:sldChg chg="del">
        <pc:chgData name="Adrienne Shnier" userId="bb63993e463882db" providerId="LiveId" clId="{42C24C1B-786F-4EA5-9AA9-40337399FA5D}" dt="2021-06-13T18:20:19.168" v="2726" actId="47"/>
        <pc:sldMkLst>
          <pc:docMk/>
          <pc:sldMk cId="1283812999" sldId="279"/>
        </pc:sldMkLst>
      </pc:sldChg>
      <pc:sldChg chg="del">
        <pc:chgData name="Adrienne Shnier" userId="bb63993e463882db" providerId="LiveId" clId="{42C24C1B-786F-4EA5-9AA9-40337399FA5D}" dt="2021-06-13T18:20:19.325" v="2727" actId="47"/>
        <pc:sldMkLst>
          <pc:docMk/>
          <pc:sldMk cId="1831061623" sldId="280"/>
        </pc:sldMkLst>
      </pc:sldChg>
      <pc:sldChg chg="del">
        <pc:chgData name="Adrienne Shnier" userId="bb63993e463882db" providerId="LiveId" clId="{42C24C1B-786F-4EA5-9AA9-40337399FA5D}" dt="2021-06-13T18:20:19.457" v="2728" actId="47"/>
        <pc:sldMkLst>
          <pc:docMk/>
          <pc:sldMk cId="3222606701" sldId="281"/>
        </pc:sldMkLst>
      </pc:sldChg>
      <pc:sldChg chg="del">
        <pc:chgData name="Adrienne Shnier" userId="bb63993e463882db" providerId="LiveId" clId="{42C24C1B-786F-4EA5-9AA9-40337399FA5D}" dt="2021-06-13T18:20:19.595" v="2729" actId="47"/>
        <pc:sldMkLst>
          <pc:docMk/>
          <pc:sldMk cId="2120365042" sldId="282"/>
        </pc:sldMkLst>
      </pc:sldChg>
      <pc:sldChg chg="del">
        <pc:chgData name="Adrienne Shnier" userId="bb63993e463882db" providerId="LiveId" clId="{42C24C1B-786F-4EA5-9AA9-40337399FA5D}" dt="2021-06-13T18:20:20.091" v="2730" actId="47"/>
        <pc:sldMkLst>
          <pc:docMk/>
          <pc:sldMk cId="3892869079" sldId="283"/>
        </pc:sldMkLst>
      </pc:sldChg>
      <pc:sldChg chg="del">
        <pc:chgData name="Adrienne Shnier" userId="bb63993e463882db" providerId="LiveId" clId="{42C24C1B-786F-4EA5-9AA9-40337399FA5D}" dt="2021-06-13T18:20:20.610" v="2731" actId="47"/>
        <pc:sldMkLst>
          <pc:docMk/>
          <pc:sldMk cId="464497289" sldId="284"/>
        </pc:sldMkLst>
      </pc:sldChg>
      <pc:sldChg chg="del">
        <pc:chgData name="Adrienne Shnier" userId="bb63993e463882db" providerId="LiveId" clId="{42C24C1B-786F-4EA5-9AA9-40337399FA5D}" dt="2021-06-13T18:20:21.230" v="2732" actId="47"/>
        <pc:sldMkLst>
          <pc:docMk/>
          <pc:sldMk cId="4026168410" sldId="285"/>
        </pc:sldMkLst>
      </pc:sldChg>
      <pc:sldChg chg="del">
        <pc:chgData name="Adrienne Shnier" userId="bb63993e463882db" providerId="LiveId" clId="{42C24C1B-786F-4EA5-9AA9-40337399FA5D}" dt="2021-06-13T18:20:21.824" v="2733" actId="47"/>
        <pc:sldMkLst>
          <pc:docMk/>
          <pc:sldMk cId="547498004" sldId="286"/>
        </pc:sldMkLst>
      </pc:sldChg>
      <pc:sldChg chg="del">
        <pc:chgData name="Adrienne Shnier" userId="bb63993e463882db" providerId="LiveId" clId="{42C24C1B-786F-4EA5-9AA9-40337399FA5D}" dt="2021-06-13T18:20:22.097" v="2734" actId="47"/>
        <pc:sldMkLst>
          <pc:docMk/>
          <pc:sldMk cId="1247295935" sldId="287"/>
        </pc:sldMkLst>
      </pc:sldChg>
      <pc:sldChg chg="del">
        <pc:chgData name="Adrienne Shnier" userId="bb63993e463882db" providerId="LiveId" clId="{42C24C1B-786F-4EA5-9AA9-40337399FA5D}" dt="2021-06-13T18:20:22.297" v="2735" actId="47"/>
        <pc:sldMkLst>
          <pc:docMk/>
          <pc:sldMk cId="1489445436" sldId="288"/>
        </pc:sldMkLst>
      </pc:sldChg>
      <pc:sldChg chg="del">
        <pc:chgData name="Adrienne Shnier" userId="bb63993e463882db" providerId="LiveId" clId="{42C24C1B-786F-4EA5-9AA9-40337399FA5D}" dt="2021-06-13T18:20:22.429" v="2736" actId="47"/>
        <pc:sldMkLst>
          <pc:docMk/>
          <pc:sldMk cId="2941513709" sldId="289"/>
        </pc:sldMkLst>
      </pc:sldChg>
      <pc:sldChg chg="del">
        <pc:chgData name="Adrienne Shnier" userId="bb63993e463882db" providerId="LiveId" clId="{42C24C1B-786F-4EA5-9AA9-40337399FA5D}" dt="2021-06-13T18:20:22.613" v="2737" actId="47"/>
        <pc:sldMkLst>
          <pc:docMk/>
          <pc:sldMk cId="2468717808" sldId="290"/>
        </pc:sldMkLst>
      </pc:sldChg>
      <pc:sldChg chg="del">
        <pc:chgData name="Adrienne Shnier" userId="bb63993e463882db" providerId="LiveId" clId="{42C24C1B-786F-4EA5-9AA9-40337399FA5D}" dt="2021-06-13T18:20:23.008" v="2738" actId="47"/>
        <pc:sldMkLst>
          <pc:docMk/>
          <pc:sldMk cId="625332942" sldId="291"/>
        </pc:sldMkLst>
      </pc:sldChg>
      <pc:sldChg chg="del">
        <pc:chgData name="Adrienne Shnier" userId="bb63993e463882db" providerId="LiveId" clId="{42C24C1B-786F-4EA5-9AA9-40337399FA5D}" dt="2021-06-13T18:20:24.311" v="2739" actId="47"/>
        <pc:sldMkLst>
          <pc:docMk/>
          <pc:sldMk cId="3535387955" sldId="29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8/6/2021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8/6/2021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22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18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8/6/2021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YVqo8gAXdQ&amp;ab_channel=Science4PeaceScience4Peace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f9i58nLKu-Y&amp;ab_channel=JourneymanPicturesJourneymanPictures" TargetMode="External"/><Relationship Id="rId5" Type="http://schemas.openxmlformats.org/officeDocument/2006/relationships/hyperlink" Target="https://www.youtube.com/watch?v=r9NNjtkhYHc&amp;ab_channel=blackhistorywalks" TargetMode="External"/><Relationship Id="rId4" Type="http://schemas.openxmlformats.org/officeDocument/2006/relationships/hyperlink" Target="https://www.youtube.com/watch?v=HOBlWaH-Owo&amp;ab_channel=TEDxTalk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70012" y="2137305"/>
            <a:ext cx="9753600" cy="1325562"/>
          </a:xfrm>
        </p:spPr>
        <p:txBody>
          <a:bodyPr/>
          <a:lstStyle/>
          <a:p>
            <a:pPr algn="ctr"/>
            <a:r>
              <a:rPr lang="en-US" dirty="0"/>
              <a:t>Ethics and medical research (1)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trials in </a:t>
            </a:r>
            <a:r>
              <a:rPr lang="en-US" dirty="0" err="1"/>
              <a:t>lmic</a:t>
            </a:r>
            <a:r>
              <a:rPr lang="en-US" sz="2800" dirty="0" err="1"/>
              <a:t>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Clinical trials conducted in LMICs has increased by 10% in 1991 to 40% in 2005; over 40% now</a:t>
            </a:r>
          </a:p>
          <a:p>
            <a:r>
              <a:rPr lang="en-US" dirty="0"/>
              <a:t>Clinical trials conducted in US fell from 55% to 38% between 2006 and 2010</a:t>
            </a:r>
          </a:p>
          <a:p>
            <a:r>
              <a:rPr lang="en-US" dirty="0"/>
              <a:t>Major new destinations for clinical trial (specifically phase III) trials = China, India, Brazil, Russia, Argentina, Ukraine, and South Africa</a:t>
            </a:r>
          </a:p>
          <a:p>
            <a:r>
              <a:rPr lang="en-US" dirty="0"/>
              <a:t>Reduction of costs</a:t>
            </a:r>
          </a:p>
          <a:p>
            <a:r>
              <a:rPr lang="en-US" dirty="0"/>
              <a:t>Reduction of length of clinical trials – leads to increased profits if approved sooner </a:t>
            </a:r>
          </a:p>
          <a:p>
            <a:r>
              <a:rPr lang="en-US" dirty="0"/>
              <a:t>Major ethical violations associated with </a:t>
            </a:r>
            <a:r>
              <a:rPr lang="en-US" i="1" dirty="0"/>
              <a:t>globalization of clinical trials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trials in LMIC</a:t>
            </a:r>
            <a:r>
              <a:rPr lang="en-US" sz="2800" dirty="0"/>
              <a:t>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Participants enroll in clinical trials to benefit from treatment or care, but clear exploitation of vulnerable populations when participants have no other option</a:t>
            </a:r>
          </a:p>
          <a:p>
            <a:r>
              <a:rPr lang="en-US" dirty="0"/>
              <a:t>Regulations more lax and not enforced in LMICs</a:t>
            </a:r>
          </a:p>
          <a:p>
            <a:r>
              <a:rPr lang="en-US" dirty="0"/>
              <a:t>Significant cost savings</a:t>
            </a:r>
          </a:p>
          <a:p>
            <a:r>
              <a:rPr lang="en-US" dirty="0"/>
              <a:t>Lower capacity to monitor compliance with regulations</a:t>
            </a:r>
          </a:p>
          <a:p>
            <a:r>
              <a:rPr lang="en-US" dirty="0"/>
              <a:t>Significant ethical violations during clinical trials in LMICs that lead to harm or death</a:t>
            </a:r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Most frequent ethical violations in LMIC</a:t>
            </a:r>
            <a:r>
              <a:rPr lang="en-US" sz="2800" dirty="0"/>
              <a:t>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Exploitation of peoples’ vulnerability</a:t>
            </a:r>
          </a:p>
          <a:p>
            <a:r>
              <a:rPr lang="en-US" dirty="0"/>
              <a:t>Absence of free and informed consent</a:t>
            </a:r>
          </a:p>
          <a:p>
            <a:r>
              <a:rPr lang="en-US" dirty="0"/>
              <a:t>Improper use of placebos</a:t>
            </a:r>
          </a:p>
          <a:p>
            <a:r>
              <a:rPr lang="en-US" dirty="0"/>
              <a:t>Absence of compensation norms in cases of serious adverse events</a:t>
            </a:r>
          </a:p>
          <a:p>
            <a:r>
              <a:rPr lang="en-US" dirty="0"/>
              <a:t>No access to treatment at the end of the clinical trial</a:t>
            </a:r>
          </a:p>
          <a:p>
            <a:r>
              <a:rPr lang="en-US" dirty="0"/>
              <a:t>Lack of transparency and accountability</a:t>
            </a:r>
          </a:p>
          <a:p>
            <a:pPr lvl="1"/>
            <a:r>
              <a:rPr lang="en-US" dirty="0"/>
              <a:t>When data is submitted to regulators for review, no way to know which populations were involved in the clinical trials based on the publicly available information</a:t>
            </a:r>
          </a:p>
          <a:p>
            <a:pPr lvl="1"/>
            <a:r>
              <a:rPr lang="en-US" dirty="0"/>
              <a:t>Lack of transparency by both companies and regulators</a:t>
            </a:r>
          </a:p>
          <a:p>
            <a:r>
              <a:rPr lang="en-US" dirty="0"/>
              <a:t>See proposed solutions on p. 821 of Glickman et al. (2009)</a:t>
            </a:r>
          </a:p>
        </p:txBody>
      </p:sp>
    </p:spTree>
    <p:extLst>
      <p:ext uri="{BB962C8B-B14F-4D97-AF65-F5344CB8AC3E}">
        <p14:creationId xmlns:p14="http://schemas.microsoft.com/office/powerpoint/2010/main" val="354175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studies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Deficient regulatory environments</a:t>
            </a:r>
          </a:p>
          <a:p>
            <a:r>
              <a:rPr lang="en-US" dirty="0"/>
              <a:t>Orphans as guinea pigs</a:t>
            </a:r>
          </a:p>
          <a:p>
            <a:r>
              <a:rPr lang="en-US" dirty="0"/>
              <a:t>Schizophrenia patients denied treatment</a:t>
            </a:r>
          </a:p>
          <a:p>
            <a:r>
              <a:rPr lang="en-US" dirty="0"/>
              <a:t>Off-label use of a drug during a clinical trial</a:t>
            </a:r>
          </a:p>
          <a:p>
            <a:r>
              <a:rPr lang="en-US" dirty="0"/>
              <a:t>Victims of industrial genocide in Bhopal 1984 used as guinea pigs</a:t>
            </a:r>
          </a:p>
          <a:p>
            <a:r>
              <a:rPr lang="en-US" dirty="0"/>
              <a:t>India – pittance paid for deaths and serious adverse events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Doctors and the pharmaceutical industry: too close for comfort</a:t>
            </a:r>
          </a:p>
          <a:p>
            <a:pPr lvl="1"/>
            <a:r>
              <a:rPr lang="en-US" dirty="0">
                <a:hlinkClick r:id="rId3"/>
              </a:rPr>
              <a:t>https://www.youtube.com/watch?v=IYVqo8gAXdQ&amp;ab_channel=Science4PeaceScience4Peace</a:t>
            </a:r>
            <a:r>
              <a:rPr lang="en-US" dirty="0"/>
              <a:t> </a:t>
            </a:r>
          </a:p>
          <a:p>
            <a:r>
              <a:rPr lang="en-US" dirty="0"/>
              <a:t>Exploitation and ethics in clinical trials</a:t>
            </a:r>
          </a:p>
          <a:p>
            <a:pPr lvl="1"/>
            <a:r>
              <a:rPr lang="en-US" dirty="0">
                <a:hlinkClick r:id="rId4"/>
              </a:rPr>
              <a:t>https://www.youtube.com/watch?v=HOBlWaH-Owo&amp;ab_channel=TEDxTalks</a:t>
            </a:r>
            <a:endParaRPr lang="en-US" dirty="0"/>
          </a:p>
          <a:p>
            <a:r>
              <a:rPr lang="en-US" dirty="0"/>
              <a:t>Clinical drug trials in developing countries</a:t>
            </a:r>
          </a:p>
          <a:p>
            <a:pPr lvl="1"/>
            <a:r>
              <a:rPr lang="en-US" dirty="0">
                <a:hlinkClick r:id="rId5"/>
              </a:rPr>
              <a:t>https://www.youtube.com/watch?v=r9NNjtkhYHc&amp;ab_channel=blackhistorywalks</a:t>
            </a:r>
            <a:endParaRPr lang="en-US" dirty="0"/>
          </a:p>
          <a:p>
            <a:r>
              <a:rPr lang="en-US" dirty="0"/>
              <a:t>Big pharma companies are exploiting the world’s poor</a:t>
            </a:r>
          </a:p>
          <a:p>
            <a:pPr lvl="1"/>
            <a:r>
              <a:rPr lang="en-US" dirty="0">
                <a:hlinkClick r:id="rId6"/>
              </a:rPr>
              <a:t>https://www.youtube.com/watch?v=f9i58nLKu-Y&amp;ab_channel=JourneymanPicturesJourneymanPictures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147</TotalTime>
  <Words>458</Words>
  <Application>Microsoft Office PowerPoint</Application>
  <PresentationFormat>Custom</PresentationFormat>
  <Paragraphs>52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World country report presentation</vt:lpstr>
      <vt:lpstr>Ethics and medical research (1)</vt:lpstr>
      <vt:lpstr>Clinical trials in lmics</vt:lpstr>
      <vt:lpstr>Clinical trials in LMICs</vt:lpstr>
      <vt:lpstr>Most frequent ethical violations in LMICs</vt:lpstr>
      <vt:lpstr>Case studies</vt:lpstr>
      <vt:lpstr>watch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12</cp:revision>
  <dcterms:created xsi:type="dcterms:W3CDTF">2020-05-07T21:30:01Z</dcterms:created>
  <dcterms:modified xsi:type="dcterms:W3CDTF">2021-08-06T19:40:00Z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